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sldIdLst>
    <p:sldId id="261" r:id="rId2"/>
    <p:sldId id="289" r:id="rId3"/>
    <p:sldId id="302" r:id="rId4"/>
    <p:sldId id="293" r:id="rId5"/>
    <p:sldId id="297" r:id="rId6"/>
    <p:sldId id="298" r:id="rId7"/>
    <p:sldId id="299" r:id="rId8"/>
    <p:sldId id="300" r:id="rId9"/>
    <p:sldId id="301" r:id="rId10"/>
    <p:sldId id="294" r:id="rId11"/>
    <p:sldId id="291" r:id="rId12"/>
    <p:sldId id="290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669F"/>
    <a:srgbClr val="437D56"/>
    <a:srgbClr val="006E00"/>
    <a:srgbClr val="99CCFF"/>
    <a:srgbClr val="0000CC"/>
    <a:srgbClr val="99FF99"/>
    <a:srgbClr val="A1A100"/>
    <a:srgbClr val="616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90" autoAdjust="0"/>
    <p:restoredTop sz="94693" autoAdjust="0"/>
  </p:normalViewPr>
  <p:slideViewPr>
    <p:cSldViewPr>
      <p:cViewPr varScale="1">
        <p:scale>
          <a:sx n="105" d="100"/>
          <a:sy n="105" d="100"/>
        </p:scale>
        <p:origin x="-79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7C1268-F906-0A42-A033-F6252BBA6A1A}" type="doc">
      <dgm:prSet loTypeId="urn:microsoft.com/office/officeart/2005/8/layout/chevron1" loCatId="" qsTypeId="urn:microsoft.com/office/officeart/2005/8/quickstyle/simple5" qsCatId="simple" csTypeId="urn:microsoft.com/office/officeart/2005/8/colors/accent6_2" csCatId="accent6" phldr="1"/>
      <dgm:spPr/>
    </dgm:pt>
    <dgm:pt modelId="{C677D7BE-439F-6841-8A34-DA369C7D6EBC}">
      <dgm:prSet phldrT="[Text]"/>
      <dgm:spPr/>
      <dgm:t>
        <a:bodyPr/>
        <a:lstStyle/>
        <a:p>
          <a:r>
            <a:rPr lang="en-US" dirty="0" smtClean="0"/>
            <a:t>E-Learning Course</a:t>
          </a:r>
          <a:endParaRPr lang="en-US" dirty="0"/>
        </a:p>
      </dgm:t>
    </dgm:pt>
    <dgm:pt modelId="{8D2F9DDF-2267-EE4E-9F2A-2792AF48C354}" type="parTrans" cxnId="{6EA4C075-50B9-EA4A-8D4E-A2D8D0C872FA}">
      <dgm:prSet/>
      <dgm:spPr/>
      <dgm:t>
        <a:bodyPr/>
        <a:lstStyle/>
        <a:p>
          <a:endParaRPr lang="en-US"/>
        </a:p>
      </dgm:t>
    </dgm:pt>
    <dgm:pt modelId="{DEE4CA9E-5AC3-5E44-91CD-D471FA886C33}" type="sibTrans" cxnId="{6EA4C075-50B9-EA4A-8D4E-A2D8D0C872FA}">
      <dgm:prSet/>
      <dgm:spPr/>
      <dgm:t>
        <a:bodyPr/>
        <a:lstStyle/>
        <a:p>
          <a:endParaRPr lang="en-US"/>
        </a:p>
      </dgm:t>
    </dgm:pt>
    <dgm:pt modelId="{DD0FEFFF-BC4D-E348-AB20-475AC477F9EE}">
      <dgm:prSet phldrT="[Text]"/>
      <dgm:spPr>
        <a:solidFill>
          <a:srgbClr val="FF0000"/>
        </a:solidFill>
      </dgm:spPr>
      <dgm:t>
        <a:bodyPr/>
        <a:lstStyle/>
        <a:p>
          <a:r>
            <a:rPr lang="en-US" dirty="0" smtClean="0"/>
            <a:t>Simulator</a:t>
          </a:r>
          <a:endParaRPr lang="en-US" dirty="0"/>
        </a:p>
      </dgm:t>
    </dgm:pt>
    <dgm:pt modelId="{1A12F25E-8BC4-6B46-894A-8602954A62FC}" type="parTrans" cxnId="{D4F295E4-7BAE-3B42-B9D5-BA0A97A3FADC}">
      <dgm:prSet/>
      <dgm:spPr/>
      <dgm:t>
        <a:bodyPr/>
        <a:lstStyle/>
        <a:p>
          <a:endParaRPr lang="en-US"/>
        </a:p>
      </dgm:t>
    </dgm:pt>
    <dgm:pt modelId="{26216B28-C0ED-7A41-9421-E63E6B01D1CA}" type="sibTrans" cxnId="{D4F295E4-7BAE-3B42-B9D5-BA0A97A3FADC}">
      <dgm:prSet/>
      <dgm:spPr/>
      <dgm:t>
        <a:bodyPr/>
        <a:lstStyle/>
        <a:p>
          <a:endParaRPr lang="en-US"/>
        </a:p>
      </dgm:t>
    </dgm:pt>
    <dgm:pt modelId="{A56652BF-EE0C-5F4B-BAF0-F79136EA7FEA}">
      <dgm:prSet phldrT="[Text]"/>
      <dgm:spPr/>
      <dgm:t>
        <a:bodyPr/>
        <a:lstStyle/>
        <a:p>
          <a:r>
            <a:rPr lang="en-US" dirty="0" smtClean="0"/>
            <a:t>Assessment</a:t>
          </a:r>
          <a:endParaRPr lang="en-US" dirty="0"/>
        </a:p>
      </dgm:t>
    </dgm:pt>
    <dgm:pt modelId="{CE3C81BE-E820-6048-A525-4BC3DF8A7C7D}" type="parTrans" cxnId="{0A4A11F5-232C-1844-A7F4-5B4B8236EF54}">
      <dgm:prSet/>
      <dgm:spPr/>
      <dgm:t>
        <a:bodyPr/>
        <a:lstStyle/>
        <a:p>
          <a:endParaRPr lang="en-US"/>
        </a:p>
      </dgm:t>
    </dgm:pt>
    <dgm:pt modelId="{C6270E17-86D4-E442-80C8-565D28565FD9}" type="sibTrans" cxnId="{0A4A11F5-232C-1844-A7F4-5B4B8236EF54}">
      <dgm:prSet/>
      <dgm:spPr/>
      <dgm:t>
        <a:bodyPr/>
        <a:lstStyle/>
        <a:p>
          <a:endParaRPr lang="en-US"/>
        </a:p>
      </dgm:t>
    </dgm:pt>
    <dgm:pt modelId="{0820D8D8-1BDF-F74B-BFC4-7A67C485E91C}" type="pres">
      <dgm:prSet presAssocID="{6A7C1268-F906-0A42-A033-F6252BBA6A1A}" presName="Name0" presStyleCnt="0">
        <dgm:presLayoutVars>
          <dgm:dir/>
          <dgm:animLvl val="lvl"/>
          <dgm:resizeHandles val="exact"/>
        </dgm:presLayoutVars>
      </dgm:prSet>
      <dgm:spPr/>
    </dgm:pt>
    <dgm:pt modelId="{3E759A56-F24E-534F-B5E8-F2D457059C43}" type="pres">
      <dgm:prSet presAssocID="{C677D7BE-439F-6841-8A34-DA369C7D6EBC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B57671-1842-5842-ABF6-255CFC83FCB0}" type="pres">
      <dgm:prSet presAssocID="{DEE4CA9E-5AC3-5E44-91CD-D471FA886C33}" presName="parTxOnlySpace" presStyleCnt="0"/>
      <dgm:spPr/>
    </dgm:pt>
    <dgm:pt modelId="{A36A4FD3-6A17-FD42-B586-56AE45BA0508}" type="pres">
      <dgm:prSet presAssocID="{DD0FEFFF-BC4D-E348-AB20-475AC477F9EE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1DF8235C-05B4-0646-8F04-06DFF3F36564}" type="pres">
      <dgm:prSet presAssocID="{26216B28-C0ED-7A41-9421-E63E6B01D1CA}" presName="parTxOnlySpace" presStyleCnt="0"/>
      <dgm:spPr/>
    </dgm:pt>
    <dgm:pt modelId="{7BFDEB18-E732-7749-8C00-7D33B028D6A5}" type="pres">
      <dgm:prSet presAssocID="{A56652BF-EE0C-5F4B-BAF0-F79136EA7FEA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D4F295E4-7BAE-3B42-B9D5-BA0A97A3FADC}" srcId="{6A7C1268-F906-0A42-A033-F6252BBA6A1A}" destId="{DD0FEFFF-BC4D-E348-AB20-475AC477F9EE}" srcOrd="1" destOrd="0" parTransId="{1A12F25E-8BC4-6B46-894A-8602954A62FC}" sibTransId="{26216B28-C0ED-7A41-9421-E63E6B01D1CA}"/>
    <dgm:cxn modelId="{6EA4C075-50B9-EA4A-8D4E-A2D8D0C872FA}" srcId="{6A7C1268-F906-0A42-A033-F6252BBA6A1A}" destId="{C677D7BE-439F-6841-8A34-DA369C7D6EBC}" srcOrd="0" destOrd="0" parTransId="{8D2F9DDF-2267-EE4E-9F2A-2792AF48C354}" sibTransId="{DEE4CA9E-5AC3-5E44-91CD-D471FA886C33}"/>
    <dgm:cxn modelId="{0A4A11F5-232C-1844-A7F4-5B4B8236EF54}" srcId="{6A7C1268-F906-0A42-A033-F6252BBA6A1A}" destId="{A56652BF-EE0C-5F4B-BAF0-F79136EA7FEA}" srcOrd="2" destOrd="0" parTransId="{CE3C81BE-E820-6048-A525-4BC3DF8A7C7D}" sibTransId="{C6270E17-86D4-E442-80C8-565D28565FD9}"/>
    <dgm:cxn modelId="{B34508E0-52A2-7946-982B-0F7DB7F82632}" type="presOf" srcId="{C677D7BE-439F-6841-8A34-DA369C7D6EBC}" destId="{3E759A56-F24E-534F-B5E8-F2D457059C43}" srcOrd="0" destOrd="0" presId="urn:microsoft.com/office/officeart/2005/8/layout/chevron1"/>
    <dgm:cxn modelId="{C068F83F-49CC-B740-A057-20CBB70EEEB6}" type="presOf" srcId="{A56652BF-EE0C-5F4B-BAF0-F79136EA7FEA}" destId="{7BFDEB18-E732-7749-8C00-7D33B028D6A5}" srcOrd="0" destOrd="0" presId="urn:microsoft.com/office/officeart/2005/8/layout/chevron1"/>
    <dgm:cxn modelId="{5D966E44-02C9-E04B-B847-2CC867523F20}" type="presOf" srcId="{6A7C1268-F906-0A42-A033-F6252BBA6A1A}" destId="{0820D8D8-1BDF-F74B-BFC4-7A67C485E91C}" srcOrd="0" destOrd="0" presId="urn:microsoft.com/office/officeart/2005/8/layout/chevron1"/>
    <dgm:cxn modelId="{43BF35EC-4AFF-EE48-AB7D-A2A754C5C241}" type="presOf" srcId="{DD0FEFFF-BC4D-E348-AB20-475AC477F9EE}" destId="{A36A4FD3-6A17-FD42-B586-56AE45BA0508}" srcOrd="0" destOrd="0" presId="urn:microsoft.com/office/officeart/2005/8/layout/chevron1"/>
    <dgm:cxn modelId="{7218155B-8A8F-6D46-AA86-EBC33E08211E}" type="presParOf" srcId="{0820D8D8-1BDF-F74B-BFC4-7A67C485E91C}" destId="{3E759A56-F24E-534F-B5E8-F2D457059C43}" srcOrd="0" destOrd="0" presId="urn:microsoft.com/office/officeart/2005/8/layout/chevron1"/>
    <dgm:cxn modelId="{3B49D989-6B21-1D44-8DCA-098A8D4CECA6}" type="presParOf" srcId="{0820D8D8-1BDF-F74B-BFC4-7A67C485E91C}" destId="{81B57671-1842-5842-ABF6-255CFC83FCB0}" srcOrd="1" destOrd="0" presId="urn:microsoft.com/office/officeart/2005/8/layout/chevron1"/>
    <dgm:cxn modelId="{8A31E21B-FD3A-FF4E-9AEF-99B17B42D8B9}" type="presParOf" srcId="{0820D8D8-1BDF-F74B-BFC4-7A67C485E91C}" destId="{A36A4FD3-6A17-FD42-B586-56AE45BA0508}" srcOrd="2" destOrd="0" presId="urn:microsoft.com/office/officeart/2005/8/layout/chevron1"/>
    <dgm:cxn modelId="{80C8B313-799C-3746-A8DD-C42E2BC13FF0}" type="presParOf" srcId="{0820D8D8-1BDF-F74B-BFC4-7A67C485E91C}" destId="{1DF8235C-05B4-0646-8F04-06DFF3F36564}" srcOrd="3" destOrd="0" presId="urn:microsoft.com/office/officeart/2005/8/layout/chevron1"/>
    <dgm:cxn modelId="{3DF2AE0C-0EED-0E4B-B8DF-5CDF1056ED84}" type="presParOf" srcId="{0820D8D8-1BDF-F74B-BFC4-7A67C485E91C}" destId="{7BFDEB18-E732-7749-8C00-7D33B028D6A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759A56-F24E-534F-B5E8-F2D457059C43}">
      <dsp:nvSpPr>
        <dsp:cNvPr id="0" name=""/>
        <dsp:cNvSpPr/>
      </dsp:nvSpPr>
      <dsp:spPr>
        <a:xfrm>
          <a:off x="1925" y="1835904"/>
          <a:ext cx="2345323" cy="938129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E-Learning Course</a:t>
          </a:r>
          <a:endParaRPr lang="en-US" sz="2100" kern="1200" dirty="0"/>
        </a:p>
      </dsp:txBody>
      <dsp:txXfrm>
        <a:off x="470990" y="1835904"/>
        <a:ext cx="1407194" cy="938129"/>
      </dsp:txXfrm>
    </dsp:sp>
    <dsp:sp modelId="{A36A4FD3-6A17-FD42-B586-56AE45BA0508}">
      <dsp:nvSpPr>
        <dsp:cNvPr id="0" name=""/>
        <dsp:cNvSpPr/>
      </dsp:nvSpPr>
      <dsp:spPr>
        <a:xfrm>
          <a:off x="2112716" y="1835904"/>
          <a:ext cx="2345323" cy="938129"/>
        </a:xfrm>
        <a:prstGeom prst="chevron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Simulator</a:t>
          </a:r>
          <a:endParaRPr lang="en-US" sz="2100" kern="1200" dirty="0"/>
        </a:p>
      </dsp:txBody>
      <dsp:txXfrm>
        <a:off x="2581781" y="1835904"/>
        <a:ext cx="1407194" cy="938129"/>
      </dsp:txXfrm>
    </dsp:sp>
    <dsp:sp modelId="{7BFDEB18-E732-7749-8C00-7D33B028D6A5}">
      <dsp:nvSpPr>
        <dsp:cNvPr id="0" name=""/>
        <dsp:cNvSpPr/>
      </dsp:nvSpPr>
      <dsp:spPr>
        <a:xfrm>
          <a:off x="4223508" y="1835904"/>
          <a:ext cx="2345323" cy="938129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Assessment</a:t>
          </a:r>
          <a:endParaRPr lang="en-US" sz="2100" kern="1200" dirty="0"/>
        </a:p>
      </dsp:txBody>
      <dsp:txXfrm>
        <a:off x="4692573" y="1835904"/>
        <a:ext cx="1407194" cy="938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F0FB365E-7E51-449A-9CA9-07DD968EEF54}" type="datetimeFigureOut">
              <a:rPr lang="en-US"/>
              <a:pPr>
                <a:defRPr/>
              </a:pPr>
              <a:t>30/05/12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633D8F9-AEB1-4B04-8346-0FB2FAC90C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3163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33D8F9-AEB1-4B04-8346-0FB2FAC90CD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33D8F9-AEB1-4B04-8346-0FB2FAC90CD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33D8F9-AEB1-4B04-8346-0FB2FAC90CD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59073-3841-46AB-852B-D38B713F39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FC4AA-7887-401B-8AC1-F43CB2306F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1DBA23-C6D3-4A1A-9DB0-E09A53138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62E33-EAA3-4BF1-85CC-A2093A47C1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FE5A3-0A11-4861-B748-C9F5140D4E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B45E9-D994-4F71-9046-EF0DCB171E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01233-D982-4587-A9CF-DDE2FA41A5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64B09-C9E7-44C0-94CA-F5D38C388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5D6B0-BABD-4AAE-B47D-D518A0C7DA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08264-53A3-4B98-9419-C4F304B094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B32AC-81D6-4DCD-A4C8-8D25414CB6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F55DE-4A69-4FC8-8F18-7AEC21BC73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D431E0E-A844-463E-9C07-FFFB3A84FB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20.jpg"/><Relationship Id="rId6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hyperlink" Target="http://www.holopointinteractive.com/deploy/Transformed/VW_HPJ476524/WIP08/RiskManagementDemo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diagramData" Target="../diagrams/data1.xml"/><Relationship Id="rId6" Type="http://schemas.openxmlformats.org/officeDocument/2006/relationships/diagramLayout" Target="../diagrams/layout1.xml"/><Relationship Id="rId7" Type="http://schemas.openxmlformats.org/officeDocument/2006/relationships/diagramQuickStyle" Target="../diagrams/quickStyle1.xml"/><Relationship Id="rId8" Type="http://schemas.openxmlformats.org/officeDocument/2006/relationships/diagramColors" Target="../diagrams/colors1.xml"/><Relationship Id="rId9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image" Target="../media/image16.jpeg"/><Relationship Id="rId7" Type="http://schemas.openxmlformats.org/officeDocument/2006/relationships/image" Target="../media/image17.jpeg"/><Relationship Id="rId8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ichael new laptop\Documents\My Dropbox\Advertising &amp; Marketing\E Learning\Simulator\Screen shots\screenshot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345" y="1844824"/>
            <a:ext cx="921687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257800" y="43434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2054" name="Title 10"/>
          <p:cNvSpPr>
            <a:spLocks noGrp="1"/>
          </p:cNvSpPr>
          <p:nvPr>
            <p:ph type="ctrTitle"/>
          </p:nvPr>
        </p:nvSpPr>
        <p:spPr>
          <a:xfrm>
            <a:off x="2014538" y="3214688"/>
            <a:ext cx="5629275" cy="1470025"/>
          </a:xfrm>
        </p:spPr>
        <p:txBody>
          <a:bodyPr/>
          <a:lstStyle/>
          <a:p>
            <a:pPr algn="l" eaLnBrk="1" hangingPunct="1"/>
            <a:r>
              <a:rPr lang="en-US" i="1" dirty="0" smtClean="0"/>
              <a:t/>
            </a:r>
            <a:br>
              <a:rPr lang="en-US" i="1" dirty="0" smtClean="0"/>
            </a:br>
            <a:endParaRPr lang="en-US" dirty="0" smtClean="0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718321" y="4200435"/>
            <a:ext cx="6444208" cy="1200329"/>
          </a:xfrm>
          <a:prstGeom prst="rect">
            <a:avLst/>
          </a:prstGeom>
          <a:solidFill>
            <a:srgbClr val="4F81BD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182880" tIns="45720" rIns="1828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88900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rgbClr val="FFFFFF"/>
                </a:solidFill>
                <a:latin typeface="Cambria" pitchFamily="18" charset="0"/>
              </a:rPr>
              <a:t>Construction Site Safety Simulator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44624"/>
            <a:ext cx="30194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620272" cy="5184576"/>
          </a:xfrm>
        </p:spPr>
        <p:txBody>
          <a:bodyPr/>
          <a:lstStyle/>
          <a:p>
            <a:r>
              <a:rPr lang="en-AU" sz="2800" dirty="0" smtClean="0">
                <a:latin typeface="Helvetica"/>
                <a:cs typeface="Helvetica"/>
              </a:rPr>
              <a:t>Access to NBN sites</a:t>
            </a:r>
          </a:p>
          <a:p>
            <a:endParaRPr lang="en-AU" sz="1100" dirty="0" smtClean="0">
              <a:latin typeface="Helvetica"/>
              <a:cs typeface="Helvetica"/>
            </a:endParaRPr>
          </a:p>
          <a:p>
            <a:r>
              <a:rPr lang="en-AU" sz="2800" dirty="0" smtClean="0">
                <a:latin typeface="Helvetica"/>
                <a:cs typeface="Helvetica"/>
              </a:rPr>
              <a:t>Recruiting students:</a:t>
            </a:r>
          </a:p>
          <a:p>
            <a:pPr lvl="1"/>
            <a:r>
              <a:rPr lang="en-AU" sz="2400" dirty="0" smtClean="0">
                <a:latin typeface="Helvetica"/>
                <a:cs typeface="Helvetica"/>
              </a:rPr>
              <a:t>Sent information to over 100 students across 4 states and 7 companies</a:t>
            </a:r>
          </a:p>
          <a:p>
            <a:pPr lvl="1"/>
            <a:r>
              <a:rPr lang="en-AU" sz="2400" dirty="0" smtClean="0">
                <a:latin typeface="Helvetica"/>
                <a:cs typeface="Helvetica"/>
              </a:rPr>
              <a:t>Only 1 individual interested</a:t>
            </a:r>
          </a:p>
          <a:p>
            <a:pPr lvl="1"/>
            <a:r>
              <a:rPr lang="en-AU" sz="2400" dirty="0" smtClean="0">
                <a:latin typeface="Helvetica"/>
                <a:cs typeface="Helvetica"/>
              </a:rPr>
              <a:t>Potential issues is that existing workers have access to current worksites to ‘practice’ their risk assessments</a:t>
            </a:r>
          </a:p>
          <a:p>
            <a:pPr lvl="1"/>
            <a:r>
              <a:rPr lang="en-AU" sz="2400" dirty="0" smtClean="0">
                <a:latin typeface="Helvetica"/>
                <a:cs typeface="Helvetica"/>
              </a:rPr>
              <a:t>May be better targeted to school leavers</a:t>
            </a:r>
          </a:p>
          <a:p>
            <a:endParaRPr lang="en-AU" sz="1100" dirty="0">
              <a:latin typeface="Helvetica"/>
              <a:cs typeface="Helvetica"/>
            </a:endParaRPr>
          </a:p>
          <a:p>
            <a:r>
              <a:rPr lang="en-AU" sz="2800" dirty="0" smtClean="0">
                <a:latin typeface="Helvetica"/>
                <a:cs typeface="Helvetica"/>
              </a:rPr>
              <a:t>Number of risks had to be limited due to time/budget constraints</a:t>
            </a:r>
            <a:endParaRPr lang="en-AU" sz="2800" dirty="0">
              <a:latin typeface="Helvetica"/>
              <a:cs typeface="Helvetic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4525" y="74613"/>
            <a:ext cx="20986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0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8"/>
          <p:cNvSpPr txBox="1">
            <a:spLocks/>
          </p:cNvSpPr>
          <p:nvPr/>
        </p:nvSpPr>
        <p:spPr bwMode="auto">
          <a:xfrm>
            <a:off x="899592" y="240109"/>
            <a:ext cx="6334472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l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Issues encountered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422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4525" y="74613"/>
            <a:ext cx="20986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20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6324600"/>
            <a:ext cx="12096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Helvetica Neue Bold Condensed" charset="0"/>
              </a:rPr>
              <a:t>© transformed 2006</a:t>
            </a:r>
            <a:endParaRPr lang="en-US" sz="100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257800" y="43434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3078" name="Title 8"/>
          <p:cNvSpPr>
            <a:spLocks noGrp="1"/>
          </p:cNvSpPr>
          <p:nvPr>
            <p:ph type="title"/>
          </p:nvPr>
        </p:nvSpPr>
        <p:spPr>
          <a:xfrm>
            <a:off x="899592" y="240109"/>
            <a:ext cx="6334472" cy="515144"/>
          </a:xfrm>
        </p:spPr>
        <p:txBody>
          <a:bodyPr/>
          <a:lstStyle/>
          <a:p>
            <a:pPr algn="l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Media and Publicity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1720" y="1052736"/>
            <a:ext cx="674714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Sydney Morning Herald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NBN Co</a:t>
            </a:r>
          </a:p>
          <a:p>
            <a:pPr marL="285750" indent="-285750">
              <a:buFont typeface="Arial" pitchFamily="34" charset="0"/>
              <a:buChar char="•"/>
            </a:pPr>
            <a:endParaRPr lang="en-AU" sz="2000" dirty="0" smtClean="0">
              <a:latin typeface="Helvetica" pitchFamily="34" charset="0"/>
              <a:cs typeface="Helvetic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Entered into: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AU" sz="2000" dirty="0" err="1" smtClean="0">
                <a:latin typeface="Helvetica" pitchFamily="34" charset="0"/>
                <a:cs typeface="Helvetica" pitchFamily="34" charset="0"/>
              </a:rPr>
              <a:t>IAwards</a:t>
            </a:r>
            <a:endParaRPr lang="en-AU" sz="2000" dirty="0">
              <a:latin typeface="Helvetica" pitchFamily="34" charset="0"/>
              <a:cs typeface="Helvetica" pitchFamily="34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Australian Business Awards – Innovation category</a:t>
            </a:r>
          </a:p>
          <a:p>
            <a:pPr marL="285750" indent="-285750">
              <a:buFont typeface="Arial" pitchFamily="34" charset="0"/>
              <a:buChar char="•"/>
            </a:pPr>
            <a:endParaRPr lang="en-AU" sz="2000" dirty="0" smtClean="0">
              <a:latin typeface="Helvetica" pitchFamily="34" charset="0"/>
              <a:cs typeface="Helvetic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Included in awards submissions for: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Telstra Business Awards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ACT Training Excellence Awards – Industry Engagement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AU" sz="2000" dirty="0">
                <a:latin typeface="Helvetica" pitchFamily="34" charset="0"/>
                <a:cs typeface="Helvetica" pitchFamily="34" charset="0"/>
              </a:rPr>
              <a:t>ACT Training Excellence Awards </a:t>
            </a: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– Small RTO</a:t>
            </a:r>
          </a:p>
          <a:p>
            <a:pPr marL="285750" indent="-285750">
              <a:buFont typeface="Arial" pitchFamily="34" charset="0"/>
              <a:buChar char="•"/>
            </a:pPr>
            <a:endParaRPr lang="en-AU" sz="2000" dirty="0" smtClean="0">
              <a:latin typeface="Helvetica" pitchFamily="34" charset="0"/>
              <a:cs typeface="Helvetic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National finalist in the Serious Games Competition</a:t>
            </a:r>
          </a:p>
          <a:p>
            <a:pPr marL="285750" indent="-285750">
              <a:buFont typeface="Arial" pitchFamily="34" charset="0"/>
              <a:buChar char="•"/>
            </a:pPr>
            <a:endParaRPr lang="en-AU" sz="2000" dirty="0">
              <a:latin typeface="Helvetica" pitchFamily="34" charset="0"/>
              <a:cs typeface="Helvetic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Top 100 Australian innovations in 2012</a:t>
            </a:r>
            <a:br>
              <a:rPr lang="en-AU" sz="2000" dirty="0" smtClean="0">
                <a:latin typeface="Helvetica" pitchFamily="34" charset="0"/>
                <a:cs typeface="Helvetica" pitchFamily="34" charset="0"/>
              </a:rPr>
            </a:b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(ranked 17</a:t>
            </a:r>
            <a:r>
              <a:rPr lang="en-AU" sz="2000" baseline="30000" dirty="0" smtClean="0">
                <a:latin typeface="Helvetica" pitchFamily="34" charset="0"/>
                <a:cs typeface="Helvetica" pitchFamily="34" charset="0"/>
              </a:rPr>
              <a:t>th</a:t>
            </a:r>
            <a:r>
              <a:rPr lang="en-AU" sz="2000" dirty="0" smtClean="0">
                <a:latin typeface="Helvetica" pitchFamily="34" charset="0"/>
                <a:cs typeface="Helvetica" pitchFamily="34" charset="0"/>
              </a:rPr>
              <a:t>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594" y="5447487"/>
            <a:ext cx="1366793" cy="13590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6866" y="4343400"/>
            <a:ext cx="1285726" cy="131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87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4525" y="74613"/>
            <a:ext cx="20986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20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6324600"/>
            <a:ext cx="12096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Helvetica Neue Bold Condensed" charset="0"/>
              </a:rPr>
              <a:t>© transformed 2006</a:t>
            </a:r>
            <a:endParaRPr lang="en-US" sz="100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257800" y="43434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AU"/>
          </a:p>
        </p:txBody>
      </p:sp>
      <p:sp>
        <p:nvSpPr>
          <p:cNvPr id="3078" name="Title 8"/>
          <p:cNvSpPr>
            <a:spLocks noGrp="1"/>
          </p:cNvSpPr>
          <p:nvPr>
            <p:ph type="title"/>
          </p:nvPr>
        </p:nvSpPr>
        <p:spPr>
          <a:xfrm>
            <a:off x="899592" y="240109"/>
            <a:ext cx="6334472" cy="515144"/>
          </a:xfrm>
        </p:spPr>
        <p:txBody>
          <a:bodyPr/>
          <a:lstStyle/>
          <a:p>
            <a:pPr algn="l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Feedback (so far)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23728" y="1196752"/>
            <a:ext cx="640871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600" dirty="0"/>
              <a:t>This is a brilliant idea! Learning without the risk of accidents and having fun at the same time, what a combination. </a:t>
            </a:r>
            <a:endParaRPr lang="en-AU" sz="1600" dirty="0" smtClean="0"/>
          </a:p>
          <a:p>
            <a:pPr algn="r"/>
            <a:r>
              <a:rPr lang="en-AU" sz="1600" b="1" dirty="0"/>
              <a:t>Susanne </a:t>
            </a:r>
            <a:r>
              <a:rPr lang="en-AU" sz="1600" b="1" dirty="0" err="1" smtClean="0"/>
              <a:t>Hopfner</a:t>
            </a:r>
            <a:r>
              <a:rPr lang="en-AU" sz="1600" b="1" dirty="0" smtClean="0"/>
              <a:t/>
            </a:r>
            <a:br>
              <a:rPr lang="en-AU" sz="1600" b="1" dirty="0" smtClean="0"/>
            </a:br>
            <a:r>
              <a:rPr lang="en-AU" sz="1600" b="1" dirty="0" smtClean="0"/>
              <a:t>(via Twitter)</a:t>
            </a:r>
          </a:p>
          <a:p>
            <a:pPr algn="r"/>
            <a:endParaRPr lang="en-AU" sz="1600" b="1" dirty="0"/>
          </a:p>
          <a:p>
            <a:endParaRPr lang="en-US" sz="1600" dirty="0" smtClean="0"/>
          </a:p>
          <a:p>
            <a:r>
              <a:rPr lang="en-US" sz="1600" dirty="0" smtClean="0"/>
              <a:t>Given the potential risks students face when visiting </a:t>
            </a:r>
            <a:r>
              <a:rPr lang="en-US" sz="1600" dirty="0"/>
              <a:t>a </a:t>
            </a:r>
            <a:r>
              <a:rPr lang="en-US" sz="1600" dirty="0" smtClean="0"/>
              <a:t>large construction site for the first time, it is </a:t>
            </a:r>
            <a:r>
              <a:rPr lang="en-US" sz="1600" dirty="0"/>
              <a:t>a </a:t>
            </a:r>
            <a:r>
              <a:rPr lang="en-US" sz="1600" dirty="0" smtClean="0"/>
              <a:t>great move to try and simulate what they can expect when on site without the potential for </a:t>
            </a:r>
            <a:r>
              <a:rPr lang="en-US" sz="1600" dirty="0"/>
              <a:t>injury</a:t>
            </a:r>
            <a:r>
              <a:rPr lang="en-US" sz="1600" dirty="0" smtClean="0"/>
              <a:t>.  It is good to see such an initiative being taken within the construction training industry.</a:t>
            </a:r>
          </a:p>
          <a:p>
            <a:pPr algn="r"/>
            <a:r>
              <a:rPr lang="en-US" sz="1600" b="1" dirty="0" smtClean="0"/>
              <a:t>Vince Ball</a:t>
            </a:r>
            <a:br>
              <a:rPr lang="en-US" sz="1600" b="1" dirty="0" smtClean="0"/>
            </a:br>
            <a:r>
              <a:rPr lang="en-US" sz="1600" b="1" dirty="0" smtClean="0"/>
              <a:t>ACT &amp; Region</a:t>
            </a:r>
            <a:br>
              <a:rPr lang="en-US" sz="1600" b="1" dirty="0" smtClean="0"/>
            </a:br>
            <a:r>
              <a:rPr lang="en-US" sz="1600" b="1" dirty="0" smtClean="0"/>
              <a:t>Construction Industry Training Council</a:t>
            </a:r>
            <a:endParaRPr lang="en-AU" sz="1600" b="1" dirty="0"/>
          </a:p>
        </p:txBody>
      </p:sp>
    </p:spTree>
    <p:extLst>
      <p:ext uri="{BB962C8B-B14F-4D97-AF65-F5344CB8AC3E}">
        <p14:creationId xmlns:p14="http://schemas.microsoft.com/office/powerpoint/2010/main" val="3995274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u="sng" dirty="0" smtClean="0">
                <a:hlinkClick r:id="rId2"/>
              </a:rPr>
              <a:t>www.holopointinteractive.com/deploy/Transformed/VW_HPJ476524/WIP08/RiskManagementDemo.html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99606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4365104"/>
            <a:ext cx="1762944" cy="847129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4525" y="74613"/>
            <a:ext cx="20986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20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8"/>
          <p:cNvSpPr txBox="1">
            <a:spLocks/>
          </p:cNvSpPr>
          <p:nvPr/>
        </p:nvSpPr>
        <p:spPr bwMode="auto">
          <a:xfrm>
            <a:off x="899592" y="240109"/>
            <a:ext cx="6334472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l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Design Considerations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797915158"/>
              </p:ext>
            </p:extLst>
          </p:nvPr>
        </p:nvGraphicFramePr>
        <p:xfrm>
          <a:off x="2249714" y="1699380"/>
          <a:ext cx="6570757" cy="4609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158715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3728" y="908720"/>
            <a:ext cx="6620272" cy="5544616"/>
          </a:xfrm>
        </p:spPr>
        <p:txBody>
          <a:bodyPr/>
          <a:lstStyle/>
          <a:p>
            <a:r>
              <a:rPr lang="en-AU" sz="2400" dirty="0">
                <a:latin typeface="Helvetica"/>
                <a:cs typeface="Helvetica"/>
              </a:rPr>
              <a:t>Target audience</a:t>
            </a:r>
          </a:p>
          <a:p>
            <a:pPr lvl="1"/>
            <a:r>
              <a:rPr lang="en-AU" sz="2000" dirty="0">
                <a:latin typeface="Helvetica"/>
                <a:cs typeface="Helvetica"/>
              </a:rPr>
              <a:t>Site managers</a:t>
            </a:r>
          </a:p>
          <a:p>
            <a:pPr lvl="1"/>
            <a:r>
              <a:rPr lang="en-AU" sz="2000" dirty="0">
                <a:latin typeface="Helvetica"/>
                <a:cs typeface="Helvetica"/>
              </a:rPr>
              <a:t>Aged 25 - 40</a:t>
            </a:r>
          </a:p>
          <a:p>
            <a:pPr lvl="1"/>
            <a:r>
              <a:rPr lang="en-AU" sz="2000" dirty="0">
                <a:latin typeface="Helvetica"/>
                <a:cs typeface="Helvetica"/>
              </a:rPr>
              <a:t>Some IT literacy</a:t>
            </a:r>
          </a:p>
          <a:p>
            <a:endParaRPr lang="en-AU" sz="2400" dirty="0">
              <a:latin typeface="Helvetica"/>
              <a:cs typeface="Helvetica"/>
            </a:endParaRPr>
          </a:p>
          <a:p>
            <a:r>
              <a:rPr lang="en-AU" sz="2400" dirty="0">
                <a:latin typeface="Helvetica"/>
                <a:cs typeface="Helvetica"/>
              </a:rPr>
              <a:t>Design Requirements</a:t>
            </a:r>
          </a:p>
          <a:p>
            <a:pPr lvl="1"/>
            <a:r>
              <a:rPr lang="en-AU" sz="2000" dirty="0">
                <a:latin typeface="Helvetica"/>
                <a:cs typeface="Helvetica"/>
              </a:rPr>
              <a:t>Needs to be fun and engaging</a:t>
            </a:r>
          </a:p>
          <a:p>
            <a:pPr lvl="1"/>
            <a:r>
              <a:rPr lang="en-AU" sz="2000" dirty="0">
                <a:latin typeface="Helvetica"/>
                <a:cs typeface="Helvetica"/>
              </a:rPr>
              <a:t>Specific to one </a:t>
            </a:r>
            <a:r>
              <a:rPr lang="en-AU" sz="2000" dirty="0" err="1">
                <a:latin typeface="Helvetica"/>
                <a:cs typeface="Helvetica"/>
              </a:rPr>
              <a:t>UoC</a:t>
            </a:r>
            <a:endParaRPr lang="en-AU" sz="2000" dirty="0">
              <a:latin typeface="Helvetica"/>
              <a:cs typeface="Helvetica"/>
            </a:endParaRPr>
          </a:p>
          <a:p>
            <a:pPr lvl="1"/>
            <a:r>
              <a:rPr lang="en-AU" sz="2000" dirty="0" err="1">
                <a:latin typeface="Helvetica"/>
                <a:cs typeface="Helvetica"/>
              </a:rPr>
              <a:t>Emersive</a:t>
            </a:r>
            <a:endParaRPr lang="en-AU" sz="2000" dirty="0">
              <a:latin typeface="Helvetica"/>
              <a:cs typeface="Helvetica"/>
            </a:endParaRPr>
          </a:p>
          <a:p>
            <a:endParaRPr lang="en-AU" sz="2400" dirty="0">
              <a:latin typeface="Helvetica"/>
              <a:cs typeface="Helvetica"/>
            </a:endParaRPr>
          </a:p>
          <a:p>
            <a:r>
              <a:rPr lang="en-AU" sz="2400" dirty="0">
                <a:latin typeface="Helvetica"/>
                <a:cs typeface="Helvetica"/>
              </a:rPr>
              <a:t>Constraints:</a:t>
            </a:r>
          </a:p>
          <a:p>
            <a:pPr lvl="1"/>
            <a:r>
              <a:rPr lang="en-AU" sz="2000" dirty="0">
                <a:latin typeface="Helvetica"/>
                <a:cs typeface="Helvetica"/>
              </a:rPr>
              <a:t>Time</a:t>
            </a:r>
          </a:p>
          <a:p>
            <a:pPr lvl="1"/>
            <a:r>
              <a:rPr lang="en-AU" sz="2000" dirty="0">
                <a:latin typeface="Helvetica"/>
                <a:cs typeface="Helvetica"/>
              </a:rPr>
              <a:t>Budget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4525" y="74613"/>
            <a:ext cx="20986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0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8"/>
          <p:cNvSpPr txBox="1">
            <a:spLocks/>
          </p:cNvSpPr>
          <p:nvPr/>
        </p:nvSpPr>
        <p:spPr bwMode="auto">
          <a:xfrm>
            <a:off x="899592" y="240109"/>
            <a:ext cx="6334472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l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Design Considerations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422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4525" y="74613"/>
            <a:ext cx="20986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0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8"/>
          <p:cNvSpPr txBox="1">
            <a:spLocks/>
          </p:cNvSpPr>
          <p:nvPr/>
        </p:nvSpPr>
        <p:spPr bwMode="auto">
          <a:xfrm>
            <a:off x="899592" y="240109"/>
            <a:ext cx="6334472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l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The Build…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pic>
        <p:nvPicPr>
          <p:cNvPr id="7" name="Picture 6"/>
          <p:cNvPicPr/>
          <p:nvPr/>
        </p:nvPicPr>
        <p:blipFill rotWithShape="1">
          <a:blip r:embed="rId4"/>
          <a:srcRect l="55542" t="37417" r="15290" b="17550"/>
          <a:stretch/>
        </p:blipFill>
        <p:spPr bwMode="auto">
          <a:xfrm>
            <a:off x="2267744" y="1484784"/>
            <a:ext cx="6480720" cy="42484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itle 8"/>
          <p:cNvSpPr txBox="1">
            <a:spLocks/>
          </p:cNvSpPr>
          <p:nvPr/>
        </p:nvSpPr>
        <p:spPr bwMode="auto">
          <a:xfrm>
            <a:off x="2627784" y="6165304"/>
            <a:ext cx="6334472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r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Phase 1 – Initial Site Build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pic>
        <p:nvPicPr>
          <p:cNvPr id="11" name="Picture 10"/>
          <p:cNvPicPr/>
          <p:nvPr/>
        </p:nvPicPr>
        <p:blipFill rotWithShape="1">
          <a:blip r:embed="rId5"/>
          <a:srcRect l="55319" t="37417" r="15290" b="16225"/>
          <a:stretch/>
        </p:blipFill>
        <p:spPr bwMode="auto">
          <a:xfrm>
            <a:off x="2195736" y="1556792"/>
            <a:ext cx="6480720" cy="42484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56222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4525" y="74613"/>
            <a:ext cx="20986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0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8"/>
          <p:cNvSpPr txBox="1">
            <a:spLocks/>
          </p:cNvSpPr>
          <p:nvPr/>
        </p:nvSpPr>
        <p:spPr bwMode="auto">
          <a:xfrm>
            <a:off x="899592" y="240109"/>
            <a:ext cx="6334472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l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The Build…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sp>
        <p:nvSpPr>
          <p:cNvPr id="10" name="Title 8"/>
          <p:cNvSpPr txBox="1">
            <a:spLocks/>
          </p:cNvSpPr>
          <p:nvPr/>
        </p:nvSpPr>
        <p:spPr bwMode="auto">
          <a:xfrm>
            <a:off x="2627784" y="6165304"/>
            <a:ext cx="6334472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r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Phase 2 – Site Refinement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pic>
        <p:nvPicPr>
          <p:cNvPr id="8" name="Picture 7"/>
          <p:cNvPicPr/>
          <p:nvPr/>
        </p:nvPicPr>
        <p:blipFill rotWithShape="1">
          <a:blip r:embed="rId4"/>
          <a:srcRect l="5452" t="42554" r="65559" b="10953"/>
          <a:stretch/>
        </p:blipFill>
        <p:spPr bwMode="auto">
          <a:xfrm>
            <a:off x="2051720" y="1412776"/>
            <a:ext cx="6624736" cy="44644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/>
          <p:cNvPicPr/>
          <p:nvPr/>
        </p:nvPicPr>
        <p:blipFill rotWithShape="1">
          <a:blip r:embed="rId5"/>
          <a:srcRect l="5452" t="42554" r="64894" b="10953"/>
          <a:stretch/>
        </p:blipFill>
        <p:spPr bwMode="auto">
          <a:xfrm>
            <a:off x="2051720" y="1484784"/>
            <a:ext cx="6696744" cy="43924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5" t="42546" r="15931" b="13090"/>
          <a:stretch/>
        </p:blipFill>
        <p:spPr bwMode="auto">
          <a:xfrm>
            <a:off x="2123728" y="1556792"/>
            <a:ext cx="6552728" cy="42484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9470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4525" y="74613"/>
            <a:ext cx="20986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0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8"/>
          <p:cNvSpPr txBox="1">
            <a:spLocks/>
          </p:cNvSpPr>
          <p:nvPr/>
        </p:nvSpPr>
        <p:spPr bwMode="auto">
          <a:xfrm>
            <a:off x="899592" y="240109"/>
            <a:ext cx="6334472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l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The Build…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sp>
        <p:nvSpPr>
          <p:cNvPr id="10" name="Title 8"/>
          <p:cNvSpPr txBox="1">
            <a:spLocks/>
          </p:cNvSpPr>
          <p:nvPr/>
        </p:nvSpPr>
        <p:spPr bwMode="auto">
          <a:xfrm>
            <a:off x="2051720" y="6165304"/>
            <a:ext cx="6910536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r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Phase 3 – Hazard Development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pic>
        <p:nvPicPr>
          <p:cNvPr id="9" name="Picture 8" descr="C:\Users\Michael new laptop\Documents\My Dropbox\Advertising &amp; Marketing\Proposals, Applications, Tenders and  Submissions\E-Learning Grants\2011 - NBN\Waypoints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40768"/>
            <a:ext cx="6408712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C:\Users\Michael new laptop\Documents\My Dropbox\Advertising &amp; Marketing\Proposals, Applications, Tenders and  Submissions\E-Learning Grants\2011 - NBN\Storyboard-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68760"/>
            <a:ext cx="6480720" cy="4392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68760"/>
            <a:ext cx="648072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489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4525" y="74613"/>
            <a:ext cx="20986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0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8"/>
          <p:cNvSpPr txBox="1">
            <a:spLocks/>
          </p:cNvSpPr>
          <p:nvPr/>
        </p:nvSpPr>
        <p:spPr bwMode="auto">
          <a:xfrm>
            <a:off x="899592" y="240109"/>
            <a:ext cx="6334472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l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The Build…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sp>
        <p:nvSpPr>
          <p:cNvPr id="10" name="Title 8"/>
          <p:cNvSpPr txBox="1">
            <a:spLocks/>
          </p:cNvSpPr>
          <p:nvPr/>
        </p:nvSpPr>
        <p:spPr bwMode="auto">
          <a:xfrm>
            <a:off x="2051720" y="6165304"/>
            <a:ext cx="6910536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r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Phase 4 – </a:t>
            </a:r>
            <a:r>
              <a:rPr lang="en-AU" sz="3600" dirty="0" err="1" smtClean="0">
                <a:solidFill>
                  <a:srgbClr val="437D56"/>
                </a:solidFill>
                <a:latin typeface="Helvetica" pitchFamily="34" charset="0"/>
              </a:rPr>
              <a:t>Gamification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pic>
        <p:nvPicPr>
          <p:cNvPr id="11" name="Picture 10" descr="C:\Users\Michael new laptop\Documents\My Dropbox\Advertising &amp; Marketing\Proposals, Applications, Tenders and  Submissions\E-Learning Grants\2011 - NBN\Storyboard-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556792"/>
            <a:ext cx="5616624" cy="3960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screenshot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0768"/>
            <a:ext cx="6768752" cy="4752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screenshot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776"/>
            <a:ext cx="6912768" cy="4608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screenshot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6792"/>
            <a:ext cx="6840760" cy="4464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screenshot9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28800"/>
            <a:ext cx="6912768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842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4525" y="74613"/>
            <a:ext cx="2098675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0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8"/>
          <p:cNvSpPr txBox="1">
            <a:spLocks/>
          </p:cNvSpPr>
          <p:nvPr/>
        </p:nvSpPr>
        <p:spPr bwMode="auto">
          <a:xfrm>
            <a:off x="899592" y="240109"/>
            <a:ext cx="6334472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l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The Build…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sp>
        <p:nvSpPr>
          <p:cNvPr id="10" name="Title 8"/>
          <p:cNvSpPr txBox="1">
            <a:spLocks/>
          </p:cNvSpPr>
          <p:nvPr/>
        </p:nvSpPr>
        <p:spPr bwMode="auto">
          <a:xfrm>
            <a:off x="2051720" y="6165304"/>
            <a:ext cx="6910536" cy="51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 pitchFamily="18" charset="0"/>
              </a:defRPr>
            </a:lvl9pPr>
          </a:lstStyle>
          <a:p>
            <a:pPr algn="r" eaLnBrk="1" hangingPunct="1"/>
            <a:r>
              <a:rPr lang="en-AU" sz="3600" dirty="0" smtClean="0">
                <a:solidFill>
                  <a:srgbClr val="437D56"/>
                </a:solidFill>
                <a:latin typeface="Helvetica" pitchFamily="34" charset="0"/>
              </a:rPr>
              <a:t>Phase 5 – Testing and Release</a:t>
            </a:r>
            <a:endParaRPr lang="en-US" sz="3600" dirty="0" smtClean="0">
              <a:solidFill>
                <a:srgbClr val="437D56"/>
              </a:solidFill>
              <a:latin typeface="Helvetica" pitchFamily="34" charset="0"/>
            </a:endParaRPr>
          </a:p>
        </p:txBody>
      </p:sp>
      <p:pic>
        <p:nvPicPr>
          <p:cNvPr id="13" name="Picture 12" descr="screenshot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68760"/>
            <a:ext cx="6984776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4932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8051</TotalTime>
  <Words>249</Words>
  <Application>Microsoft Macintosh PowerPoint</Application>
  <PresentationFormat>On-screen Show (4:3)</PresentationFormat>
  <Paragraphs>69</Paragraphs>
  <Slides>12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Blank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Media and Publicity</vt:lpstr>
      <vt:lpstr>Feedback (so far)</vt:lpstr>
    </vt:vector>
  </TitlesOfParts>
  <Company>Luxgraphicus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Transformed Template</dc:subject>
  <dc:creator>Brian Miller</dc:creator>
  <cp:lastModifiedBy>Michael Young</cp:lastModifiedBy>
  <cp:revision>190</cp:revision>
  <dcterms:created xsi:type="dcterms:W3CDTF">2006-07-21T04:06:17Z</dcterms:created>
  <dcterms:modified xsi:type="dcterms:W3CDTF">2012-05-30T08:17:05Z</dcterms:modified>
</cp:coreProperties>
</file>